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2.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3.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4.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5.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6.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7.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8.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9.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10.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11.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12.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13.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14.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15.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16.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17.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APX × DUK — Proposta comercial. Slide 18. Material demonstrativo de 25/10/2026. Texto e imagens editáveis. Integrações propostas dependem do escopo aprovado.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jp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63150" y="1333500"/>
            <a:ext cx="952500" cy="952500"/>
          </a:xfrm>
          <a:prstGeom prst="ellipse">
            <a:avLst/>
          </a:prstGeom>
          <a:solidFill>
            <a:srgbClr val="C4E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x-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2000250" cy="1589335"/>
          </a:xfrm>
          <a:prstGeom prst="rect">
            <a:avLst/>
          </a:prstGeom>
        </p:spPr>
      </p:pic>
      <p:pic>
        <p:nvPicPr>
          <p:cNvPr id="4" name="Picture 3" descr="campaign.jpg"/>
          <p:cNvPicPr>
            <a:picLocks noChangeAspect="1"/>
          </p:cNvPicPr>
          <p:nvPr/>
        </p:nvPicPr>
        <p:blipFill>
          <a:blip r:embed="rId3"/>
          <a:srcRect t="3817" b="3817"/>
          <a:stretch>
            <a:fillRect/>
          </a:stretch>
        </p:blipFill>
        <p:spPr>
          <a:xfrm>
            <a:off x="10248900" y="0"/>
            <a:ext cx="4381500" cy="822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2522785"/>
            <a:ext cx="9267825" cy="2208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183B27"/>
                </a:solidFill>
                <a:latin typeface="DM Sans"/>
              </a:rPr>
              <a:t>PROPOSTA DE PLATAFORMA COMERCIAL · OUTUBRO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962721"/>
            <a:ext cx="9267825" cy="26707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6884"/>
              </a:lnSpc>
              <a:spcBef>
                <a:spcPts val="0"/>
              </a:spcBef>
              <a:spcAft>
                <a:spcPts val="0"/>
              </a:spcAft>
            </a:pPr>
            <a:r>
              <a:rPr sz="6750" b="1">
                <a:solidFill>
                  <a:srgbClr val="183B27"/>
                </a:solidFill>
                <a:latin typeface="Barlow Condensed"/>
              </a:rPr>
              <a:t>Uma marca em movimento.</a:t>
            </a:r>
          </a:p>
          <a:p>
            <a:pPr>
              <a:lnSpc>
                <a:spcPts val="6884"/>
              </a:lnSpc>
              <a:spcBef>
                <a:spcPts val="0"/>
              </a:spcBef>
              <a:spcAft>
                <a:spcPts val="0"/>
              </a:spcAft>
            </a:pPr>
            <a:r>
              <a:rPr sz="6750" b="1">
                <a:solidFill>
                  <a:srgbClr val="183B27"/>
                </a:solidFill>
                <a:latin typeface="Barlow Condensed"/>
              </a:rPr>
              <a:t>Um canal pronto</a:t>
            </a:r>
          </a:p>
          <a:p>
            <a:pPr>
              <a:lnSpc>
                <a:spcPts val="6884"/>
              </a:lnSpc>
              <a:spcBef>
                <a:spcPts val="0"/>
              </a:spcBef>
              <a:spcAft>
                <a:spcPts val="0"/>
              </a:spcAft>
            </a:pPr>
            <a:r>
              <a:rPr sz="6750" b="1">
                <a:solidFill>
                  <a:srgbClr val="183B27"/>
                </a:solidFill>
                <a:latin typeface="Barlow Condensed"/>
              </a:rPr>
              <a:t>para distribuir.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852517"/>
            <a:ext cx="6505575" cy="6572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875" b="0">
                <a:solidFill>
                  <a:srgbClr val="183B27"/>
                </a:solidFill>
                <a:latin typeface="DM Sans"/>
              </a:rPr>
              <a:t>Site, marketplace B2B e relacionamento para expandir a presença da APX.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4369"/>
            <a:ext cx="332883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Proposta apresentada pela DUK · Conceito e demonstração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3714" y="7814369"/>
            <a:ext cx="373260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01 / 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C8DB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4194423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5128617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6319986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movement-0.jpg"/>
          <p:cNvPicPr>
            <a:picLocks noChangeAspect="1"/>
          </p:cNvPicPr>
          <p:nvPr/>
        </p:nvPicPr>
        <p:blipFill>
          <a:blip r:embed="rId2"/>
          <a:srcRect t="11696" b="11696"/>
          <a:stretch>
            <a:fillRect/>
          </a:stretch>
        </p:blipFill>
        <p:spPr>
          <a:xfrm>
            <a:off x="7648575" y="647700"/>
            <a:ext cx="6219825" cy="6353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01 / DIREÇÃO COMERCIAL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6248400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Universo infantil.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Compra profissional.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895897"/>
            <a:ext cx="6219825" cy="11080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183B27"/>
                </a:solidFill>
                <a:latin typeface="DM Sans"/>
              </a:rPr>
              <a:t>A energia da APX atrai. Uma jornada clara para distribuidores transforma interesse em oportunidade comercial.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65873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Para quem compra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09517"/>
            <a:ext cx="6248400" cy="304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Distribuidoras, representantes e responsáveis comerciais adultos.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00067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Para quem a marca existe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43711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Crianças em movimento, representadas no universo visual dos materiais fornecidos.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491436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Nossa proposta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835080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Conectar marca, canal e operação em uma experiência B2B própria da APX.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94692" y="7814369"/>
            <a:ext cx="402282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rand-bo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7195" y="1457325"/>
            <a:ext cx="6781204" cy="38143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647700"/>
            <a:ext cx="592514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02 / IDENTIDADE DA MARCA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114425"/>
            <a:ext cx="592514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Dream big.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Move up.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95897"/>
            <a:ext cx="5925145" cy="11080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183B27"/>
                </a:solidFill>
                <a:latin typeface="DM Sans"/>
              </a:rPr>
              <a:t>A proposta parte da identidade encontrada nos vídeos: movimento, tipografia expressiva e contrastes de cor.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203948"/>
            <a:ext cx="5925145" cy="34513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183B27"/>
                </a:solidFill>
                <a:latin typeface="DM Sans"/>
              </a:rPr>
              <a:t>HYDRATE &amp; GO! · Feito para crianças em movimento.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672905"/>
            <a:ext cx="5925145" cy="346323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52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83B27"/>
                </a:solidFill>
                <a:latin typeface="DM Sans"/>
              </a:rPr>
              <a:t>Linha apresentada no material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24003"/>
            <a:ext cx="5925145" cy="111918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1875" b="0">
                <a:solidFill>
                  <a:srgbClr val="183B27"/>
                </a:solidFill>
                <a:latin typeface="DM Sans"/>
              </a:rPr>
              <a:t>Frutas vermelhas</a:t>
            </a:r>
          </a:p>
          <a:p>
            <a:pPr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1875" b="0">
                <a:solidFill>
                  <a:srgbClr val="183B27"/>
                </a:solidFill>
                <a:latin typeface="DM Sans"/>
              </a:rPr>
              <a:t>Uva verde e limão</a:t>
            </a:r>
          </a:p>
          <a:p>
            <a:pPr>
              <a:lnSpc>
                <a:spcPts val="2812"/>
              </a:lnSpc>
              <a:spcBef>
                <a:spcPts val="0"/>
              </a:spcBef>
              <a:spcAft>
                <a:spcPts val="0"/>
              </a:spcAft>
            </a:pPr>
            <a:r>
              <a:rPr sz="1875" b="0">
                <a:solidFill>
                  <a:srgbClr val="183B27"/>
                </a:solidFill>
                <a:latin typeface="DM Sans"/>
              </a:rPr>
              <a:t>Uva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6367016"/>
            <a:ext cx="5925145" cy="5009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Informações técnicas, embalagem e condições comerciais entram após validação da APX.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91864" y="7814369"/>
            <a:ext cx="405110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4E51D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3143547"/>
            <a:ext cx="243066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430785" y="3143547"/>
            <a:ext cx="243081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6099720" y="3143547"/>
            <a:ext cx="243081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8768655" y="3143547"/>
            <a:ext cx="243081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1437590" y="3143547"/>
            <a:ext cx="2430661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03 / A JORNADA QUE PROPOMOS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Do primeiro interesse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à próxima reposição.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143547"/>
            <a:ext cx="245923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810297"/>
            <a:ext cx="245923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Descobrir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343697"/>
            <a:ext cx="2459235" cy="8477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Campanhas e conteúdo levam o comprador ao site APX.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30785" y="314354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30785" y="381029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Qualificar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30785" y="4343697"/>
            <a:ext cx="2459384" cy="8477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Cadastro comercial identifica empresa, região e perfil de distribuição.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9720" y="314354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9720" y="381029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Negociar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9720" y="4343697"/>
            <a:ext cx="2459384" cy="8477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Catálogo e mix estruturam uma cotação para a equipe comercial.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8655" y="314354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8655" y="3810297"/>
            <a:ext cx="245938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Comprar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8655" y="4343697"/>
            <a:ext cx="2459384" cy="8477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Condições aprovadas e pedido seguem para a retaguarda integrada.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7590" y="3143547"/>
            <a:ext cx="245923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7590" y="3810297"/>
            <a:ext cx="245923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Recomprar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7590" y="4343697"/>
            <a:ext cx="2459235" cy="8477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Histórico, relacionamento e reposição mantêm o canal ativo.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99039"/>
            <a:ext cx="12030075" cy="55423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183B27"/>
                </a:solidFill>
                <a:latin typeface="DM Sans"/>
              </a:rPr>
              <a:t>O demonstrador atual cobre a experiência de marca, o catálogo e a montagem de uma solicitação de cotação. As etapas operacionais serão implantadas por fase.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7814369"/>
            <a:ext cx="4215407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Fluxo proposto · As integrações de produção fazem parte do escopo futuro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489930" y="7814369"/>
            <a:ext cx="407044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48575" y="647700"/>
            <a:ext cx="6219825" cy="6315075"/>
          </a:xfrm>
          <a:prstGeom prst="rect">
            <a:avLst/>
          </a:prstGeom>
          <a:solidFill>
            <a:srgbClr val="C4E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762000" y="3840956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4775150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5709344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7839074" y="838200"/>
            <a:ext cx="5838826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ampaign.jpg"/>
          <p:cNvPicPr>
            <a:picLocks noChangeAspect="1"/>
          </p:cNvPicPr>
          <p:nvPr/>
        </p:nvPicPr>
        <p:blipFill>
          <a:blip r:embed="rId2"/>
          <a:srcRect t="11024" b="11024"/>
          <a:stretch>
            <a:fillRect/>
          </a:stretch>
        </p:blipFill>
        <p:spPr>
          <a:xfrm>
            <a:off x="10853737" y="1838324"/>
            <a:ext cx="2824162" cy="447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04 / SITE APX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114425"/>
            <a:ext cx="6248400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A marca abre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a conversa.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2895897"/>
            <a:ext cx="6219825" cy="75455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183B27"/>
                </a:solidFill>
                <a:latin typeface="DM Sans"/>
              </a:rPr>
              <a:t>Uma vitrine própria para apresentar a APX e iniciar relações com distribuidores.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012406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Identidade em primeiro plano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356050"/>
            <a:ext cx="6248400" cy="304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Logo, cores, slogans e materiais reais da marca.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946600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Conteúdo orientado ao canal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290244"/>
            <a:ext cx="6248400" cy="304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Sabores, oportunidade de parceria e próximo passo comercial claros.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880794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Experiência responsiva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224438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Navegação para celular e computador, com acesso ao catálogo e à proposta.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7129313"/>
            <a:ext cx="6248400" cy="3619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Explorar apx.duk.com.br 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39074" y="866775"/>
            <a:ext cx="1585614" cy="2095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183B27"/>
                </a:solidFill>
                <a:latin typeface="DM Sans"/>
              </a:rPr>
              <a:t>APX / KIDS HYDRATION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3374" y="1905000"/>
            <a:ext cx="2695575" cy="1447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3675"/>
              </a:lnSpc>
              <a:spcBef>
                <a:spcPts val="0"/>
              </a:spcBef>
              <a:spcAft>
                <a:spcPts val="0"/>
              </a:spcAft>
            </a:pPr>
            <a:r>
              <a:rPr sz="3675" b="1">
                <a:solidFill>
                  <a:srgbClr val="183B27"/>
                </a:solidFill>
                <a:latin typeface="DM Sans"/>
              </a:rPr>
              <a:t>Marca forte.</a:t>
            </a:r>
          </a:p>
          <a:p>
            <a:pPr>
              <a:lnSpc>
                <a:spcPts val="3675"/>
              </a:lnSpc>
              <a:spcBef>
                <a:spcPts val="0"/>
              </a:spcBef>
              <a:spcAft>
                <a:spcPts val="0"/>
              </a:spcAft>
            </a:pPr>
            <a:r>
              <a:rPr sz="3675" b="1">
                <a:solidFill>
                  <a:srgbClr val="183B27"/>
                </a:solidFill>
                <a:latin typeface="DM Sans"/>
              </a:rPr>
              <a:t>Canal conectado.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3374" y="6175474"/>
            <a:ext cx="1696491" cy="3586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449"/>
              </a:lnSpc>
              <a:spcBef>
                <a:spcPts val="0"/>
              </a:spcBef>
              <a:spcAft>
                <a:spcPts val="0"/>
              </a:spcAft>
            </a:pPr>
            <a:r>
              <a:rPr sz="1725" b="1">
                <a:solidFill>
                  <a:srgbClr val="183B27"/>
                </a:solidFill>
                <a:latin typeface="DM Sans"/>
              </a:rPr>
              <a:t>apx.duk.com.br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7814369"/>
            <a:ext cx="3058417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Ambiente de apresentação e demonstração comercial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89632" y="7814369"/>
            <a:ext cx="407342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58BC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6109543"/>
            <a:ext cx="13106400" cy="1168896"/>
          </a:xfrm>
          <a:prstGeom prst="rect">
            <a:avLst/>
          </a:prstGeom>
          <a:solidFill>
            <a:srgbClr val="FBEA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7620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52514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9740800" y="3143547"/>
            <a:ext cx="41276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05 / MARKETPLACE B2B · DEMONSTRAÇÃO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Um mix. Uma conversa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comercial bem preparada.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Explorar sabores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81822"/>
            <a:ext cx="4156025" cy="63430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Catálogo demonstrativo com os três sabores confirmados no material da APX.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14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14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Montar o mix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1400" y="4581822"/>
            <a:ext cx="4156025" cy="63430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Selecionar sabores e quantidades para organizar o interesse do distribuidor.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40800" y="3143547"/>
            <a:ext cx="415617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0800" y="3810297"/>
            <a:ext cx="4156174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Exportar a cotação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0800" y="4581822"/>
            <a:ext cx="4156174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Gerar um resumo para compartilhar com a equipe comercial e continuar a negociação.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6395293"/>
            <a:ext cx="2981325" cy="64502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52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83B27"/>
                </a:solidFill>
                <a:latin typeface="DM Sans"/>
              </a:rPr>
              <a:t>O que esta versão demonstra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6275" y="6395293"/>
            <a:ext cx="8220075" cy="64263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A experiência de compra B2B e o pedido de cotação. Não há pedido registrado em ERP, estoque validado, cálculo fiscal, frete contratado ou pagamento real.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7814369"/>
            <a:ext cx="4390876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Condições, unidades de venda e mínimos comerciais serão definidos pela APX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87548" y="7814369"/>
            <a:ext cx="409426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48575" y="885825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48575" y="2077194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48575" y="3268563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48575" y="4459932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06 / PORTAL DE DISTRIBUIDORES · PROPOSTO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6248400" cy="2262633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O relacionamento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continua depois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do primeiro contato.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4233"/>
            <a:ext cx="6219825" cy="75455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183B27"/>
                </a:solidFill>
                <a:latin typeface="DM Sans"/>
              </a:rPr>
              <a:t>Um ambiente exclusivo para empresas aprovadas, conectado às regras da APX.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8575" y="1057275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Acesso por empresa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8575" y="1400919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Credenciamento, aprovação comercial e papéis de compradores e administradores.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48575" y="2248644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Condições próprias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48575" y="2592288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Tabela, múltiplos de compra, mínimo e campanhas conforme perfil e região.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8575" y="3440013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Histórico e recompra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48575" y="3783657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Consultar propostas e pedidos; refazer o mix com base na disponibilidade real.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8575" y="4631382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Documentos e acompanhamento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48575" y="4975026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Acesso autorizado a documentos e atualização do pedido quando as integrações estiverem prontas.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575" y="5651301"/>
            <a:ext cx="6248400" cy="5009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Módulo a desenvolver e integrar. Regras, dados e permissões serão homologados com a APX.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99901" y="7814369"/>
            <a:ext cx="397073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C8DB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52514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740800" y="3143547"/>
            <a:ext cx="41276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6109543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07 / ATIVAÇÃO DO DISTRIBUIDOR · PROPOSTA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Cada oportunidade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com responsável e retorno.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Atendimento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81822"/>
            <a:ext cx="4156025" cy="63430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Uma fila comercial e um responsável recebem o interesse do distribuidor.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14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14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Gestor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1400" y="4581822"/>
            <a:ext cx="4156025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Cadastro, amostra, proposta e retorno viram tarefas com dono, prazo e evidência.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40800" y="3143547"/>
            <a:ext cx="415617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0800" y="3810297"/>
            <a:ext cx="4156174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AccErp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0800" y="4581822"/>
            <a:ext cx="4156174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Vendedor, carteira, proposta e pedido organizam a negociação e o relacionamento.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395293"/>
            <a:ext cx="3028950" cy="78774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Expansão com regras claras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6250" y="6395293"/>
            <a:ext cx="9610725" cy="94014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A APX define cobertura, carteira e encaminhamento. Território exclusivo, comissão e visitas de representantes exigem escopo próprio. O modelo inicial recomendado é a APX vendendo a distribuidores.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89930" y="7814369"/>
            <a:ext cx="407044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48575" y="885825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48575" y="2077194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48575" y="3268563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48575" y="4459932"/>
            <a:ext cx="6219825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movement-2.jpg"/>
          <p:cNvPicPr>
            <a:picLocks noChangeAspect="1"/>
          </p:cNvPicPr>
          <p:nvPr/>
        </p:nvPicPr>
        <p:blipFill>
          <a:blip r:embed="rId2"/>
          <a:srcRect t="35643" b="35643"/>
          <a:stretch>
            <a:fillRect/>
          </a:stretch>
        </p:blipFill>
        <p:spPr>
          <a:xfrm>
            <a:off x="762000" y="3983831"/>
            <a:ext cx="6219825" cy="2381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08 / CRM E ATENDIMENTO · PROPOSTOS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114425"/>
            <a:ext cx="6248400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Uma conversa.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Histórico completo.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895897"/>
            <a:ext cx="6219825" cy="75455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183B27"/>
                </a:solidFill>
                <a:latin typeface="DM Sans"/>
              </a:rPr>
              <a:t>Captar, qualificar e acompanhar cada parceiro sem perder o contexto comercial.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8575" y="1057275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MKT · Origem e funil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48575" y="1400919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Origem, estágio, responsável e ganho ou perda de cada oportunidade; ligação ao pedido real a implementar.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48575" y="2248644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Atendimento · WhatsApp comercial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8575" y="2592288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WhatsApp oficial, fila, responsável e histórico para o contato comercial da APX.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48575" y="3440013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Desk · Pós-venda com histórico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48575" y="3783657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Registrar avarias, devoluções e ocorrências, com dono, prazo de solução e satisfação; vínculo ao pedido a integrar.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48575" y="4631382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83B27"/>
                </a:solidFill>
                <a:latin typeface="DM Sans"/>
              </a:rPr>
              <a:t>Portal do cliente · Área do parceiro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48575" y="4975026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83B27"/>
                </a:solidFill>
                <a:latin typeface="DM Sans"/>
              </a:rPr>
              <a:t>Documentos e atendimento com acesso por empresa. Catálogo comercial, pedido e recompra serão desenvolvidos e integrados.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87548" y="7814369"/>
            <a:ext cx="409426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09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4726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4194423"/>
            <a:ext cx="6219825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5385792"/>
            <a:ext cx="6219825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6577161"/>
            <a:ext cx="6219825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movement-3.jpg"/>
          <p:cNvPicPr>
            <a:picLocks noChangeAspect="1"/>
          </p:cNvPicPr>
          <p:nvPr/>
        </p:nvPicPr>
        <p:blipFill>
          <a:blip r:embed="rId2"/>
          <a:srcRect t="11696" b="11696"/>
          <a:stretch>
            <a:fillRect/>
          </a:stretch>
        </p:blipFill>
        <p:spPr>
          <a:xfrm>
            <a:off x="7648575" y="647700"/>
            <a:ext cx="6219825" cy="6353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BEAD5"/>
                </a:solidFill>
                <a:latin typeface="DM Sans"/>
              </a:rPr>
              <a:t>09 / MARKETING E TRADE · PROPOSTOS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6248400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FBEAD5"/>
                </a:solidFill>
                <a:latin typeface="Barlow Condensed"/>
              </a:rPr>
              <a:t>Consistência na marca.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FBEAD5"/>
                </a:solidFill>
                <a:latin typeface="Barlow Condensed"/>
              </a:rPr>
              <a:t>Força para o canal.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895897"/>
            <a:ext cx="6219825" cy="11080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783"/>
              </a:lnSpc>
              <a:spcBef>
                <a:spcPts val="0"/>
              </a:spcBef>
              <a:spcAft>
                <a:spcPts val="0"/>
              </a:spcAft>
            </a:pPr>
            <a:r>
              <a:rPr sz="2175" b="0">
                <a:solidFill>
                  <a:srgbClr val="FBEAD5"/>
                </a:solidFill>
                <a:latin typeface="DM Sans"/>
              </a:rPr>
              <a:t>MKT como base para captação, campanhas e materiais comerciais, com configuração e aprovação da APX.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365873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BEAD5"/>
                </a:solidFill>
                <a:latin typeface="DM Sans"/>
              </a:rPr>
              <a:t>Atrair compradores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09517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BEAD5"/>
                </a:solidFill>
                <a:latin typeface="DM Sans"/>
              </a:rPr>
              <a:t>Campanhas e páginas por perfil ou região, com origem registrada no CRM.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557242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BEAD5"/>
                </a:solidFill>
                <a:latin typeface="DM Sans"/>
              </a:rPr>
              <a:t>Equipar parceiros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900886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BEAD5"/>
                </a:solidFill>
                <a:latin typeface="DM Sans"/>
              </a:rPr>
              <a:t>Catálogo, peças e kit de marca para apoiar a apresentação no ponto de venda.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748611"/>
            <a:ext cx="6248400" cy="31506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06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BEAD5"/>
                </a:solidFill>
                <a:latin typeface="DM Sans"/>
              </a:rPr>
              <a:t>Medir o que importa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7092255"/>
            <a:ext cx="6248400" cy="5619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025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FBEAD5"/>
                </a:solidFill>
                <a:latin typeface="DM Sans"/>
              </a:rPr>
              <a:t>Oportunidades qualificadas e conversão ligada ao pedido real, após integração.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7814369"/>
            <a:ext cx="5384155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Mídia e produção recorrente serão dimensionadas separadamente · Sem promessa de resultado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23714" y="7814369"/>
            <a:ext cx="373260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2895897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3813869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4731841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5641478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10 / RETAGUARDA E INTEGRAÇÕES · PROPOSTAS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O pedido precisa encontrar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uma operação preparada.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76872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ERP e financeiro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9950" y="3076872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Integrar clientes, produtos, orçamento, pedido, parcelas e recebíveis. Avaliar AccErp ou o ERP já usado pela APX.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994844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Fiscal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9950" y="3994844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Definir documentos, regras e integração de mercadorias com a APX e seu contador. Faturamento financeiro não comprova emissão fiscal.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912816"/>
            <a:ext cx="24098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Estoque e rastreabilidade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9950" y="4912816"/>
            <a:ext cx="104870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Especificar disponibilidade, reserva, lote, validade, depósitos e vínculo entre produto e pedido.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22453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Logística e pagamento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9950" y="5822453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Conectar frete, transportadora, rastreio, devoluções, provedor de pagamento e conciliação conforme o modelo aprovado.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852344"/>
            <a:ext cx="12030075" cy="30093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183B27"/>
                </a:solidFill>
                <a:latin typeface="DM Sans"/>
              </a:rPr>
              <a:t>As integrações dependem das APIs, contratos, cadastros e regras operacionais da APX. Nenhuma está ativa no demonstrador.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66278" y="7814369"/>
            <a:ext cx="330696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4E51D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2895897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3813869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4731841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11 / PORTFÓLIO PUBLICADO EM ACCDESK.COM.BR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Seis sistemas na frente.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Um portfólio para crescer.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76872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MKT + Atendimento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9950" y="3076872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Registrar origem, qualificar o interessado e responder com histórico e responsável. Configurar canais e CRM próprios da APX.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94844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Gestor + AccErp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09950" y="3994844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Organizar amostras e retornos, carteira, propostas, pedidos e financeiro. Conectar o pedido real e a política comercial APX.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912816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Portal do cliente + Desk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9950" y="4912816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Entregar documentos e atendimento ao parceiro; tratar ocorrências com dono e prazo. Carrinho, recompra e vínculos ao pedido exigem desenvolvimento.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599039"/>
            <a:ext cx="12030075" cy="55423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183B27"/>
                </a:solidFill>
                <a:latin typeface="DM Sans"/>
              </a:rPr>
              <a:t>Expansão conforme necessidade: BPO, Ponto, Performance, eSocial, Cofre, Ativos, AcessoRemoto, LiveView e Controles. Os 15 produtos foram analisados; a integração APX será especificada e homologada.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7814369"/>
            <a:ext cx="5211663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Fonte: accdesk.com.br e catálogo público consultados em 25/10/2026 · Contratação modular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6066" y="7814369"/>
            <a:ext cx="36090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D2A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3143547"/>
            <a:ext cx="4127450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5251400" y="3143547"/>
            <a:ext cx="4127450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740800" y="3143547"/>
            <a:ext cx="4127600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6109543"/>
            <a:ext cx="13106400" cy="0"/>
          </a:xfrm>
          <a:prstGeom prst="line">
            <a:avLst/>
          </a:prstGeom>
          <a:ln w="7620">
            <a:solidFill>
              <a:srgbClr val="FBEA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BEAD5"/>
                </a:solidFill>
                <a:latin typeface="DM Sans"/>
              </a:rPr>
              <a:t>12 / DADOS, ACESSO E CONTINUIDADE · PROPOSTA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FBEAD5"/>
                </a:solidFill>
                <a:latin typeface="Barlow Condensed"/>
              </a:rPr>
              <a:t>Operação profissional.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FBEAD5"/>
                </a:solidFill>
                <a:latin typeface="Barlow Condensed"/>
              </a:rPr>
              <a:t>Responsabilidades claras.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FBEAD5"/>
                </a:solidFill>
                <a:latin typeface="DM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FBEAD5"/>
                </a:solidFill>
                <a:latin typeface="DM Sans"/>
              </a:rPr>
              <a:t>Acesso comercial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81822"/>
            <a:ext cx="4156025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FBEAD5"/>
                </a:solidFill>
                <a:latin typeface="DM Sans"/>
              </a:rPr>
              <a:t>Cadastro destinado a adultos. Permissões por empresa e função, com separação dos dados da APX.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14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FBEAD5"/>
                </a:solidFill>
                <a:latin typeface="DM San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14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FBEAD5"/>
                </a:solidFill>
                <a:latin typeface="DM Sans"/>
              </a:rPr>
              <a:t>Dados necessários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1400" y="4581822"/>
            <a:ext cx="4156025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FBEAD5"/>
                </a:solidFill>
                <a:latin typeface="DM Sans"/>
              </a:rPr>
              <a:t>Coletar apenas o necessário para relacionamento e operação. Definir finalidade, retenção e comunicação.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40800" y="3143547"/>
            <a:ext cx="415617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FBEAD5"/>
                </a:solidFill>
                <a:latin typeface="DM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0800" y="3810297"/>
            <a:ext cx="4156174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FBEAD5"/>
                </a:solidFill>
                <a:latin typeface="DM Sans"/>
              </a:rPr>
              <a:t>Continuidade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0800" y="4581822"/>
            <a:ext cx="4156174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FBEAD5"/>
                </a:solidFill>
                <a:latin typeface="DM Sans"/>
              </a:rPr>
              <a:t>Registros de ações, monitoramento, backups e teste de restauração conforme o serviço contratado.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395293"/>
            <a:ext cx="3028950" cy="78774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FBEAD5"/>
                </a:solidFill>
                <a:latin typeface="DM Sans"/>
              </a:rPr>
              <a:t>Governança antes da operação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6250" y="6395293"/>
            <a:ext cx="9610725" cy="94014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FBEAD5"/>
                </a:solidFill>
                <a:latin typeface="DM Sans"/>
              </a:rPr>
              <a:t>Definir termos, políticas, consentimentos de marketing e tratamento de solicitações com os responsáveis da APX. Validar exigências de LGPD e publicidade aplicáveis com a assessoria responsável.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7814369"/>
            <a:ext cx="3547169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Diretrizes de projeto · A proposta não constitui parecer jurídico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4280" y="7814369"/>
            <a:ext cx="362694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2895897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3813869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4731841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5649813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13 / IMPLANTAÇÃO POR ENTREGÁVEIS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Uma evolução por fases,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com aceite em cada entrega.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76872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01 · Definir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9950" y="3076872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Mapear modelo de venda, sistemas, catálogo, regras e responsáveis. Entrega: escopo, arquitetura e plano aprovados.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994844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02 · Lançar a presença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9950" y="3994844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Homologar site, catálogo e captação para o CRM. Entrega: conteúdo aprovado e jornada de contato funcionando.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912816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03 · Operar o B2B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9950" y="4912816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Implantar acesso, condições, cotação e pedido com as integrações contratadas. Entrega: fluxo completo em homologação.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30788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04 · Escalar o canal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9950" y="5830788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Adicionar recompra, campanhas por carteira, materiais de PDV e indicadores. Entrega: operação assistida, treinamento e acompanhamento.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852344"/>
            <a:ext cx="12030075" cy="30093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183B27"/>
                </a:solidFill>
                <a:latin typeface="DM Sans"/>
              </a:rPr>
              <a:t>Calendário definido após levantamento das integrações e disponibilidade dos insumos. Cada fase tem escopo, responsáveis e aceite formal.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2494" y="7814369"/>
            <a:ext cx="364480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C8DB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5251400" y="3143547"/>
            <a:ext cx="412745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740800" y="3143547"/>
            <a:ext cx="41276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6402883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14 / COMO VALIDAR E ACOMPANHAR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Aceite por evidência.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Evolução por dados.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Experiência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81822"/>
            <a:ext cx="4156025" cy="92764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Marca aprovada; conteúdo correto; navegação em celular e computador; formulários e exportação testados.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1400" y="3143547"/>
            <a:ext cx="4156025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1400" y="3810297"/>
            <a:ext cx="4156025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Operação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1400" y="4581822"/>
            <a:ext cx="4156025" cy="122098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Cadastro autorizado; regra comercial aplicada; pedido conferido no ERP; documentos e atualizações disponíveis ao perfil correto.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40800" y="3143547"/>
            <a:ext cx="4156174" cy="42862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0800" y="3810297"/>
            <a:ext cx="4156174" cy="6667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Medição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0800" y="4581822"/>
            <a:ext cx="4156174" cy="122098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1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Origem e qualificação; tempo até contato; proposta e primeiro pedido; intervalo de recompra; carteira sem pedido; solução de ocorrências.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688633"/>
            <a:ext cx="3028950" cy="62358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68"/>
              </a:lnSpc>
              <a:spcBef>
                <a:spcPts val="0"/>
              </a:spcBef>
              <a:spcAft>
                <a:spcPts val="0"/>
              </a:spcAft>
            </a:pPr>
            <a:r>
              <a:rPr sz="2025" b="1">
                <a:solidFill>
                  <a:srgbClr val="183B27"/>
                </a:solidFill>
                <a:latin typeface="DM Sans"/>
              </a:rPr>
              <a:t>Metas construídas com a APX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6250" y="6688633"/>
            <a:ext cx="9610725" cy="77598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Definir indicadores, fonte dos dados e linha de base antes de pactuar metas. Não estimar ganho de vendas ou redução de custos sem medir a operação.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2197" y="7814369"/>
            <a:ext cx="364777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AD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2895897"/>
            <a:ext cx="6419850" cy="2871936"/>
          </a:xfrm>
          <a:prstGeom prst="rect">
            <a:avLst/>
          </a:prstGeom>
          <a:solidFill>
            <a:srgbClr val="183B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448550" y="2895897"/>
            <a:ext cx="6419850" cy="2871936"/>
          </a:xfrm>
          <a:prstGeom prst="rect">
            <a:avLst/>
          </a:prstGeom>
          <a:solidFill>
            <a:srgbClr val="C4E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15 / COMPOSIÇÃO DA PROPOSTA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Começar pelo essencial.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Conectar o crescimento.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3191172"/>
            <a:ext cx="1847701" cy="2095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BEAD5"/>
                </a:solidFill>
                <a:latin typeface="DM Sans"/>
              </a:rPr>
              <a:t>PACOTE RECOMENDADO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3364408"/>
            <a:ext cx="5800725" cy="38888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FBEAD5"/>
                </a:solidFill>
                <a:latin typeface="DM Sans"/>
              </a:rPr>
              <a:t>Marca + canal B2B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5850" y="3858071"/>
            <a:ext cx="5800725" cy="169068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FBEAD5"/>
                </a:solidFill>
                <a:latin typeface="DM Sans"/>
              </a:rPr>
              <a:t>Site APX e catálogo oficial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FBEAD5"/>
                </a:solidFill>
                <a:latin typeface="DM Sans"/>
              </a:rPr>
              <a:t>CRM MKT + Atendimento + Gestor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FBEAD5"/>
                </a:solidFill>
                <a:latin typeface="DM Sans"/>
              </a:rPr>
              <a:t>Portal comercial por empresa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FBEAD5"/>
                </a:solidFill>
                <a:latin typeface="DM Sans"/>
              </a:rPr>
              <a:t>Cotação e integração de pedido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FBEAD5"/>
                </a:solidFill>
                <a:latin typeface="DM Sans"/>
              </a:rPr>
              <a:t>Treinamento e operação assistida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0" y="3191172"/>
            <a:ext cx="1675804" cy="20955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183B27"/>
                </a:solidFill>
                <a:latin typeface="DM Sans"/>
              </a:rPr>
              <a:t>MÓDULOS OPCIONAIS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3364408"/>
            <a:ext cx="5800725" cy="38888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688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183B27"/>
                </a:solidFill>
                <a:latin typeface="DM Sans"/>
              </a:rPr>
              <a:t>Expansão e sustentação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3858071"/>
            <a:ext cx="5800725" cy="169068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183B27"/>
                </a:solidFill>
                <a:latin typeface="DM Sans"/>
              </a:rPr>
              <a:t>Campanhas e materiais de trade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183B27"/>
                </a:solidFill>
                <a:latin typeface="DM Sans"/>
              </a:rPr>
              <a:t>Atendimento e pós-venda Desk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183B27"/>
                </a:solidFill>
                <a:latin typeface="DM Sans"/>
              </a:rPr>
              <a:t>Financeiro e conciliação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183B27"/>
                </a:solidFill>
                <a:latin typeface="DM Sans"/>
              </a:rPr>
              <a:t>Logística, lotes e rastreabilidade</a:t>
            </a:r>
          </a:p>
          <a:p>
            <a:pPr>
              <a:lnSpc>
                <a:spcPts val="2587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rgbClr val="183B27"/>
                </a:solidFill>
                <a:latin typeface="DM Sans"/>
              </a:rPr>
              <a:t>LiveView e apoio financeiro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34533"/>
            <a:ext cx="13134975" cy="45333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3195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183B27"/>
                </a:solidFill>
                <a:latin typeface="DM Sans"/>
              </a:rPr>
              <a:t>Investimento: a dimensionar após escopo e integrações.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611689"/>
            <a:ext cx="13134975" cy="27429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183B27"/>
                </a:solidFill>
                <a:latin typeface="DM Sans"/>
              </a:rPr>
              <a:t>Proposta final separará implantação, serviços recorrentes, licenças, mídia e custos dos provedores contratados.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0113" y="7814369"/>
            <a:ext cx="366861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58BC1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762000" y="2895897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762000" y="3813869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762000" y="4731841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62000" y="5641478"/>
            <a:ext cx="13106400" cy="0"/>
          </a:xfrm>
          <a:prstGeom prst="line">
            <a:avLst/>
          </a:prstGeom>
          <a:ln w="7620">
            <a:solidFill>
              <a:srgbClr val="183B2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2000" y="647700"/>
            <a:ext cx="13134975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183B27"/>
                </a:solidFill>
                <a:latin typeface="DM Sans"/>
              </a:rPr>
              <a:t>16 / INSUMOS E PREMISSAS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114425"/>
            <a:ext cx="13134975" cy="152429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A APX define as regras.</a:t>
            </a:r>
          </a:p>
          <a:p>
            <a:pPr>
              <a:lnSpc>
                <a:spcPts val="5814"/>
              </a:lnSpc>
              <a:spcBef>
                <a:spcPts val="0"/>
              </a:spcBef>
              <a:spcAft>
                <a:spcPts val="0"/>
              </a:spcAft>
            </a:pPr>
            <a:r>
              <a:rPr sz="5700" b="1">
                <a:solidFill>
                  <a:srgbClr val="183B27"/>
                </a:solidFill>
                <a:latin typeface="Barlow Condensed"/>
              </a:rPr>
              <a:t>A DUK constrói o caminho.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76872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Marca e produto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9950" y="3076872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Arquivos oficiais, direitos de uso dos materiais, rótulos, fotos, ficha técnica e informações comerciais aprovadas.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994844"/>
            <a:ext cx="24098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Comercial e distribuição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09950" y="3994844"/>
            <a:ext cx="10487025" cy="613171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Empresa responsável pela venda, regiões, representantes, tabelas, unidades, mínimos, crédito, troca e devolução.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912816"/>
            <a:ext cx="24098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Operação e integrações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9950" y="4912816"/>
            <a:ext cx="104870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ERP atual, estoque, fiscal, logística, meios de pagamento, APIs e contatos técnicos dos provedores.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22453"/>
            <a:ext cx="24098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193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183B27"/>
                </a:solidFill>
                <a:latin typeface="DM Sans"/>
              </a:rPr>
              <a:t>Equipe e governança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9950" y="5822453"/>
            <a:ext cx="10487025" cy="604837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2227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183B27"/>
                </a:solidFill>
                <a:latin typeface="DM Sans"/>
              </a:rPr>
              <a:t>Responsáveis pelo conteúdo, operação, aprovação e dados; canais próprios da APX; homologação por fase.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852344"/>
            <a:ext cx="12030075" cy="30093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183B27"/>
                </a:solidFill>
                <a:latin typeface="DM Sans"/>
              </a:rPr>
              <a:t>Dados de produto e alegações comerciais só serão publicados após validação da APX. Condições e prazos dependerão do escopo contratado.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7814369"/>
            <a:ext cx="293637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APX / KIDS HYDRATION · PROPOSTA COMERCIAL DUK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40829" y="7814369"/>
            <a:ext cx="356145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83B27"/>
                </a:solidFill>
                <a:latin typeface="DM Sans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D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uk-logo-ofi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193780"/>
            <a:ext cx="1136131" cy="400050"/>
          </a:xfrm>
          <a:prstGeom prst="rect">
            <a:avLst/>
          </a:prstGeom>
        </p:spPr>
      </p:pic>
      <p:pic>
        <p:nvPicPr>
          <p:cNvPr id="3" name="Picture 2" descr="movement-1.jpg"/>
          <p:cNvPicPr>
            <a:picLocks noChangeAspect="1"/>
          </p:cNvPicPr>
          <p:nvPr/>
        </p:nvPicPr>
        <p:blipFill>
          <a:blip r:embed="rId3"/>
          <a:srcRect t="11696" b="11696"/>
          <a:stretch>
            <a:fillRect/>
          </a:stretch>
        </p:blipFill>
        <p:spPr>
          <a:xfrm>
            <a:off x="7648575" y="647700"/>
            <a:ext cx="6219825" cy="6353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647700"/>
            <a:ext cx="6248400" cy="24764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BEAD5"/>
                </a:solidFill>
                <a:latin typeface="DM Sans"/>
              </a:rPr>
              <a:t>APX + DUK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14425"/>
            <a:ext cx="6248400" cy="222378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8568"/>
              </a:lnSpc>
              <a:spcBef>
                <a:spcPts val="0"/>
              </a:spcBef>
              <a:spcAft>
                <a:spcPts val="0"/>
              </a:spcAft>
            </a:pPr>
            <a:r>
              <a:rPr sz="8400" b="1">
                <a:solidFill>
                  <a:srgbClr val="FBEAD5"/>
                </a:solidFill>
                <a:latin typeface="Barlow Condensed"/>
              </a:rPr>
              <a:t>Dream big.</a:t>
            </a:r>
          </a:p>
          <a:p>
            <a:pPr>
              <a:lnSpc>
                <a:spcPts val="8568"/>
              </a:lnSpc>
              <a:spcBef>
                <a:spcPts val="0"/>
              </a:spcBef>
              <a:spcAft>
                <a:spcPts val="0"/>
              </a:spcAft>
            </a:pPr>
            <a:r>
              <a:rPr sz="8400" b="1">
                <a:solidFill>
                  <a:srgbClr val="FBEAD5"/>
                </a:solidFill>
                <a:latin typeface="Barlow Condensed"/>
              </a:rPr>
              <a:t>Move up.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557289"/>
            <a:ext cx="6219825" cy="12477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rgbClr val="FBEAD5"/>
                </a:solidFill>
                <a:latin typeface="DM Sans"/>
              </a:rPr>
              <a:t>Uma marca com energia.</a:t>
            </a:r>
          </a:p>
          <a:p>
            <a:pPr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rgbClr val="FBEAD5"/>
                </a:solidFill>
                <a:latin typeface="DM Sans"/>
              </a:rPr>
              <a:t>Uma experiência para o canal.</a:t>
            </a:r>
          </a:p>
          <a:p>
            <a:pPr>
              <a:lnSpc>
                <a:spcPts val="315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rgbClr val="FBEAD5"/>
                </a:solidFill>
                <a:latin typeface="DM Sans"/>
              </a:rPr>
              <a:t>Uma operação conectada.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090814"/>
            <a:ext cx="6248400" cy="40957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75" b="1">
                <a:solidFill>
                  <a:srgbClr val="C4E51D"/>
                </a:solidFill>
                <a:latin typeface="DM Sans"/>
              </a:rPr>
              <a:t>apx.duk.com.br 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567064"/>
            <a:ext cx="6248400" cy="27429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rgbClr val="FBEAD5"/>
                </a:solidFill>
                <a:latin typeface="DM Sans"/>
              </a:rPr>
              <a:t>Demonstração e proposta de evolução comercial.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4369"/>
            <a:ext cx="4116139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Próximo marco proposto: validar modelo comercial, escopo e integrações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32346" y="7814369"/>
            <a:ext cx="364628" cy="196155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BEAD5"/>
                </a:solidFill>
                <a:latin typeface="DM Sans"/>
              </a:rPr>
              <a:t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APX × DUK — Proposta comercial</dc:title>
  <dc:subject>Site e marketplace B2B para distribuidores</dc:subject>
  <dc:creator>DUK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